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64" r:id="rId6"/>
    <p:sldId id="259" r:id="rId7"/>
    <p:sldId id="261" r:id="rId8"/>
    <p:sldId id="267" r:id="rId9"/>
    <p:sldId id="265" r:id="rId10"/>
    <p:sldId id="266" r:id="rId11"/>
    <p:sldId id="262" r:id="rId12"/>
    <p:sldId id="263"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C0A450-AC57-44C4-BDA3-E9A96270F54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900AD79-6947-4267-86FF-D8CA6488C9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7D0195B0-BF70-4C68-892F-BE84BC148EBA}"/>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5" name="Нижний колонтитул 4">
            <a:extLst>
              <a:ext uri="{FF2B5EF4-FFF2-40B4-BE49-F238E27FC236}">
                <a16:creationId xmlns:a16="http://schemas.microsoft.com/office/drawing/2014/main" id="{B33CBD43-F3B5-4345-BBEA-BAEF3207900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298C30F-77EA-422F-BB37-06F994D5ADF6}"/>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123250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F1D6AF-C423-49BC-8542-263088FF0DE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BF8DDEA0-84DF-414A-A95D-D79B6B51C47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D4A3A48-421F-4144-B1D3-DDEF6876DD3F}"/>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5" name="Нижний колонтитул 4">
            <a:extLst>
              <a:ext uri="{FF2B5EF4-FFF2-40B4-BE49-F238E27FC236}">
                <a16:creationId xmlns:a16="http://schemas.microsoft.com/office/drawing/2014/main" id="{0257FE38-AEA6-44DC-8821-A3E1ECD5C8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65C9CA5-20B5-4E46-8B62-B5802815B413}"/>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2495547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A43E8507-9B09-4478-8487-E0A407E8827E}"/>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5C66994-E24C-42A7-8942-2A61622B62C4}"/>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90E482D-14B6-4B4A-BDAF-ECAB0AF375B6}"/>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5" name="Нижний колонтитул 4">
            <a:extLst>
              <a:ext uri="{FF2B5EF4-FFF2-40B4-BE49-F238E27FC236}">
                <a16:creationId xmlns:a16="http://schemas.microsoft.com/office/drawing/2014/main" id="{7D6450C4-756E-4B3B-9F5E-427D44C9C97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16D561A-9097-4281-AAE6-075EF3DAF452}"/>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2925766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D9A6D7-7AFC-4C9F-A4C0-3F476447EE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DC00634-48D1-4507-9731-813BA9410FE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7A5AD7C-B844-4036-B567-56C85042D8E3}"/>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5" name="Нижний колонтитул 4">
            <a:extLst>
              <a:ext uri="{FF2B5EF4-FFF2-40B4-BE49-F238E27FC236}">
                <a16:creationId xmlns:a16="http://schemas.microsoft.com/office/drawing/2014/main" id="{75CF1DF7-A8C0-4EB1-AE61-6AF76D36E84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E963DB8-11DC-4175-BB8D-A7C4D0C78166}"/>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312449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B00127-148D-4441-949F-927077DE2B6D}"/>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09FF877-CE68-4DE4-A0E9-10E642E1D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7B899AC-2BC4-47B6-8041-C70690BA6C61}"/>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5" name="Нижний колонтитул 4">
            <a:extLst>
              <a:ext uri="{FF2B5EF4-FFF2-40B4-BE49-F238E27FC236}">
                <a16:creationId xmlns:a16="http://schemas.microsoft.com/office/drawing/2014/main" id="{196B1F15-5874-420C-A6D2-A863D8BDE9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44AF07D-3BC8-431E-BDA5-746039CD8958}"/>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3438616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264BEF-2029-4D96-88B6-8210BFD3A52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0A9D54A-E688-413B-8DD7-67DF7ADC3DD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F26FB1D-DD23-464A-8177-08B283BB320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EA569102-EACD-4A9E-BA2E-2301C60F114E}"/>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6" name="Нижний колонтитул 5">
            <a:extLst>
              <a:ext uri="{FF2B5EF4-FFF2-40B4-BE49-F238E27FC236}">
                <a16:creationId xmlns:a16="http://schemas.microsoft.com/office/drawing/2014/main" id="{4012932D-CE21-4149-B102-A88BB48C48B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7DFEBD4-30E8-4D33-B08B-C32E0CDF73FC}"/>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299690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B1E68A-22AE-4ACD-9145-C297494113A1}"/>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BA8492A0-D0BD-4F14-8A4E-45F00D6619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BCAD50E-63D6-42E1-8964-481B8298065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8D55A7D-014F-4CF3-A930-F1A6F1B6AA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066F8B1A-7219-4712-9D71-8D9EC74D5AF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9F2CB52F-3214-4C79-92F6-0C8710D67D58}"/>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8" name="Нижний колонтитул 7">
            <a:extLst>
              <a:ext uri="{FF2B5EF4-FFF2-40B4-BE49-F238E27FC236}">
                <a16:creationId xmlns:a16="http://schemas.microsoft.com/office/drawing/2014/main" id="{20F4F33C-9810-4162-A003-D1910B41FDD6}"/>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15735D3-73D9-406F-B541-4F7A6EB80E3B}"/>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3626162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3146B4-BB45-44CB-83C9-093EE0303D1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86A92AB1-03DD-4432-90CB-5EC4F2146368}"/>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4" name="Нижний колонтитул 3">
            <a:extLst>
              <a:ext uri="{FF2B5EF4-FFF2-40B4-BE49-F238E27FC236}">
                <a16:creationId xmlns:a16="http://schemas.microsoft.com/office/drawing/2014/main" id="{5516E3DF-8B89-4728-B598-2D82E4C1B51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EA8301D-5409-4747-8BF7-839413C4911D}"/>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248924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863C072-5F2E-4579-922F-0780049E6FEE}"/>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3" name="Нижний колонтитул 2">
            <a:extLst>
              <a:ext uri="{FF2B5EF4-FFF2-40B4-BE49-F238E27FC236}">
                <a16:creationId xmlns:a16="http://schemas.microsoft.com/office/drawing/2014/main" id="{405DFC27-0E93-443A-9DF9-A6B18E187B02}"/>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1B3ED0D7-BA93-42FD-81B1-415F61BD40A1}"/>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2389001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3582DF-5332-4B04-B810-8A8240F193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94BA2E1C-EC23-4337-A540-40717A5894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0BF2D77-1A6C-4670-A98B-96202E5F9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36B6900-5826-486B-AECE-DDD64974AF24}"/>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6" name="Нижний колонтитул 5">
            <a:extLst>
              <a:ext uri="{FF2B5EF4-FFF2-40B4-BE49-F238E27FC236}">
                <a16:creationId xmlns:a16="http://schemas.microsoft.com/office/drawing/2014/main" id="{9914C2CC-1852-411C-BEFF-67C2C05D97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B355A64-EAB5-4E9D-88EE-96F17A7C778A}"/>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243360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61C77E-22CD-416B-B0D3-5FD2C1C7886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78FFC8-62E7-4A69-9DA2-3150A0865F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A54840C-55BB-4840-8142-FC445C202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F84BB22-82F8-48B8-99BF-29ECBFA3016F}"/>
              </a:ext>
            </a:extLst>
          </p:cNvPr>
          <p:cNvSpPr>
            <a:spLocks noGrp="1"/>
          </p:cNvSpPr>
          <p:nvPr>
            <p:ph type="dt" sz="half" idx="10"/>
          </p:nvPr>
        </p:nvSpPr>
        <p:spPr/>
        <p:txBody>
          <a:bodyPr/>
          <a:lstStyle/>
          <a:p>
            <a:fld id="{B15FC4AE-3EDF-41A3-823E-4F39BC9CD92A}" type="datetimeFigureOut">
              <a:rPr lang="ru-RU" smtClean="0"/>
              <a:t>24.03.2019</a:t>
            </a:fld>
            <a:endParaRPr lang="ru-RU"/>
          </a:p>
        </p:txBody>
      </p:sp>
      <p:sp>
        <p:nvSpPr>
          <p:cNvPr id="6" name="Нижний колонтитул 5">
            <a:extLst>
              <a:ext uri="{FF2B5EF4-FFF2-40B4-BE49-F238E27FC236}">
                <a16:creationId xmlns:a16="http://schemas.microsoft.com/office/drawing/2014/main" id="{3A4356AB-C6A2-49AC-848B-75041F33162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61DA850-77F2-46B3-B557-B8C2953CC111}"/>
              </a:ext>
            </a:extLst>
          </p:cNvPr>
          <p:cNvSpPr>
            <a:spLocks noGrp="1"/>
          </p:cNvSpPr>
          <p:nvPr>
            <p:ph type="sldNum" sz="quarter" idx="12"/>
          </p:nvPr>
        </p:nvSpPr>
        <p:spPr/>
        <p:txBody>
          <a:bodyPr/>
          <a:lstStyle/>
          <a:p>
            <a:fld id="{EBE7B33D-1B5C-4C33-8F1F-A789358F7AFB}" type="slidenum">
              <a:rPr lang="ru-RU" smtClean="0"/>
              <a:t>‹#›</a:t>
            </a:fld>
            <a:endParaRPr lang="ru-RU"/>
          </a:p>
        </p:txBody>
      </p:sp>
    </p:spTree>
    <p:extLst>
      <p:ext uri="{BB962C8B-B14F-4D97-AF65-F5344CB8AC3E}">
        <p14:creationId xmlns:p14="http://schemas.microsoft.com/office/powerpoint/2010/main" val="70476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32C0AC-AD32-40BF-B6F8-7DE6E95B8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2291CAA-CB3B-4AD4-9533-BEAD03683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2AFE65A-3A93-42C3-9421-E45F630AF4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5FC4AE-3EDF-41A3-823E-4F39BC9CD92A}" type="datetimeFigureOut">
              <a:rPr lang="ru-RU" smtClean="0"/>
              <a:t>24.03.2019</a:t>
            </a:fld>
            <a:endParaRPr lang="ru-RU"/>
          </a:p>
        </p:txBody>
      </p:sp>
      <p:sp>
        <p:nvSpPr>
          <p:cNvPr id="5" name="Нижний колонтитул 4">
            <a:extLst>
              <a:ext uri="{FF2B5EF4-FFF2-40B4-BE49-F238E27FC236}">
                <a16:creationId xmlns:a16="http://schemas.microsoft.com/office/drawing/2014/main" id="{8EE07AA8-D9DA-450D-B2F7-1EA47D7450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E77F2A2E-E0CC-4B07-8A1E-0B86A476DA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7B33D-1B5C-4C33-8F1F-A789358F7AFB}" type="slidenum">
              <a:rPr lang="ru-RU" smtClean="0"/>
              <a:t>‹#›</a:t>
            </a:fld>
            <a:endParaRPr lang="ru-RU"/>
          </a:p>
        </p:txBody>
      </p:sp>
    </p:spTree>
    <p:extLst>
      <p:ext uri="{BB962C8B-B14F-4D97-AF65-F5344CB8AC3E}">
        <p14:creationId xmlns:p14="http://schemas.microsoft.com/office/powerpoint/2010/main" val="843075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86DAA5-76D3-4259-B220-F9355916C436}"/>
              </a:ext>
            </a:extLst>
          </p:cNvPr>
          <p:cNvSpPr>
            <a:spLocks noGrp="1"/>
          </p:cNvSpPr>
          <p:nvPr>
            <p:ph type="ctrTitle"/>
          </p:nvPr>
        </p:nvSpPr>
        <p:spPr>
          <a:xfrm>
            <a:off x="6746628" y="1783959"/>
            <a:ext cx="4645250" cy="2889114"/>
          </a:xfrm>
        </p:spPr>
        <p:txBody>
          <a:bodyPr anchor="b">
            <a:normAutofit/>
          </a:bodyPr>
          <a:lstStyle/>
          <a:p>
            <a:pPr algn="l"/>
            <a:r>
              <a:rPr lang="ru-RU" sz="3800" b="1"/>
              <a:t>Создание программно-аппаратного прототипа цифровой лазерной фабрики</a:t>
            </a:r>
            <a:endParaRPr lang="ru-RU" sz="3800"/>
          </a:p>
        </p:txBody>
      </p:sp>
      <p:sp>
        <p:nvSpPr>
          <p:cNvPr id="3" name="Подзаголовок 2">
            <a:extLst>
              <a:ext uri="{FF2B5EF4-FFF2-40B4-BE49-F238E27FC236}">
                <a16:creationId xmlns:a16="http://schemas.microsoft.com/office/drawing/2014/main" id="{876319E9-2E1B-482A-8472-66ED8E6BE9E6}"/>
              </a:ext>
            </a:extLst>
          </p:cNvPr>
          <p:cNvSpPr>
            <a:spLocks noGrp="1"/>
          </p:cNvSpPr>
          <p:nvPr>
            <p:ph type="subTitle" idx="1"/>
          </p:nvPr>
        </p:nvSpPr>
        <p:spPr>
          <a:xfrm>
            <a:off x="6746627" y="4750893"/>
            <a:ext cx="4645250" cy="1147863"/>
          </a:xfrm>
        </p:spPr>
        <p:txBody>
          <a:bodyPr anchor="t">
            <a:normAutofit/>
          </a:bodyPr>
          <a:lstStyle/>
          <a:p>
            <a:pPr algn="l"/>
            <a:r>
              <a:rPr lang="en-US" sz="2000" b="1" dirty="0"/>
              <a:t>IoT </a:t>
            </a:r>
            <a:r>
              <a:rPr lang="ru-RU" sz="2000" b="1" dirty="0"/>
              <a:t>и робототехника</a:t>
            </a:r>
            <a:endParaRPr lang="ru-RU" sz="2000" dirty="0"/>
          </a:p>
        </p:txBody>
      </p:sp>
      <p:sp>
        <p:nvSpPr>
          <p:cNvPr id="1028" name="Freeform: Shape 13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ÐÐ°ÑÑÐ¸Ð½ÐºÐ¸ Ð¿Ð¾ Ð·Ð°Ð¿ÑÐ¾ÑÑ Ð¿ÑÐ¾Ð¼ÑÑÐ»ÐµÐ½Ð½ÑÐ¹ Ð»Ð°Ð·ÐµÑ">
            <a:extLst>
              <a:ext uri="{FF2B5EF4-FFF2-40B4-BE49-F238E27FC236}">
                <a16:creationId xmlns:a16="http://schemas.microsoft.com/office/drawing/2014/main" id="{0F9ADB97-C009-4D3C-A381-CD1432A2F8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97" r="18597"/>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165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7058A71-B250-4265-BF8A-5AE3C1B5F09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err="1">
                <a:solidFill>
                  <a:srgbClr val="FFFFFF"/>
                </a:solidFill>
              </a:rPr>
              <a:t>Взаимодействие</a:t>
            </a:r>
            <a:r>
              <a:rPr lang="en-US" sz="5400" dirty="0">
                <a:solidFill>
                  <a:srgbClr val="FFFFFF"/>
                </a:solidFill>
              </a:rPr>
              <a:t> с </a:t>
            </a:r>
            <a:r>
              <a:rPr lang="en-US" sz="5400" dirty="0" err="1">
                <a:solidFill>
                  <a:srgbClr val="FFFFFF"/>
                </a:solidFill>
              </a:rPr>
              <a:t>пользователем</a:t>
            </a:r>
            <a:r>
              <a:rPr lang="ru-RU" sz="5400" dirty="0">
                <a:solidFill>
                  <a:srgbClr val="FFFFFF"/>
                </a:solidFill>
              </a:rPr>
              <a:t> </a:t>
            </a:r>
            <a:r>
              <a:rPr lang="en-US" sz="5400" dirty="0">
                <a:solidFill>
                  <a:srgbClr val="FFFFFF"/>
                </a:solidFill>
              </a:rPr>
              <a:t> </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196" name="Picture 4" descr="https://pp.userapi.com/c851536/v851536556/f53a9/xGYIpscRp-Q.jpg">
            <a:extLst>
              <a:ext uri="{FF2B5EF4-FFF2-40B4-BE49-F238E27FC236}">
                <a16:creationId xmlns:a16="http://schemas.microsoft.com/office/drawing/2014/main" id="{760106D7-EBF5-4404-8D3B-6B5D664E2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24" y="2689615"/>
            <a:ext cx="1998818"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29B387F-D1D4-464C-A884-14FB31B435C0}"/>
              </a:ext>
            </a:extLst>
          </p:cNvPr>
          <p:cNvSpPr txBox="1"/>
          <p:nvPr/>
        </p:nvSpPr>
        <p:spPr>
          <a:xfrm>
            <a:off x="2019559" y="2320283"/>
            <a:ext cx="2550160" cy="369332"/>
          </a:xfrm>
          <a:prstGeom prst="rect">
            <a:avLst/>
          </a:prstGeom>
          <a:noFill/>
        </p:spPr>
        <p:txBody>
          <a:bodyPr wrap="square" rtlCol="0">
            <a:spAutoFit/>
          </a:bodyPr>
          <a:lstStyle/>
          <a:p>
            <a:r>
              <a:rPr lang="ru-RU" dirty="0"/>
              <a:t>Через приложение</a:t>
            </a:r>
          </a:p>
        </p:txBody>
      </p:sp>
      <p:sp>
        <p:nvSpPr>
          <p:cNvPr id="4" name="TextBox 3">
            <a:extLst>
              <a:ext uri="{FF2B5EF4-FFF2-40B4-BE49-F238E27FC236}">
                <a16:creationId xmlns:a16="http://schemas.microsoft.com/office/drawing/2014/main" id="{01C85555-73D2-4133-9905-1CCD598D7F7A}"/>
              </a:ext>
            </a:extLst>
          </p:cNvPr>
          <p:cNvSpPr txBox="1"/>
          <p:nvPr/>
        </p:nvSpPr>
        <p:spPr>
          <a:xfrm>
            <a:off x="8173623" y="2320283"/>
            <a:ext cx="2296160" cy="369332"/>
          </a:xfrm>
          <a:prstGeom prst="rect">
            <a:avLst/>
          </a:prstGeom>
          <a:noFill/>
        </p:spPr>
        <p:txBody>
          <a:bodyPr wrap="square" rtlCol="0">
            <a:spAutoFit/>
          </a:bodyPr>
          <a:lstStyle/>
          <a:p>
            <a:r>
              <a:rPr lang="ru-RU" dirty="0"/>
              <a:t>Через чат - бота</a:t>
            </a:r>
          </a:p>
        </p:txBody>
      </p:sp>
      <p:pic>
        <p:nvPicPr>
          <p:cNvPr id="1028" name="Picture 4" descr="https://pp.userapi.com/c853528/v853528612/c6f0/18Jkp71li-g.jpg">
            <a:extLst>
              <a:ext uri="{FF2B5EF4-FFF2-40B4-BE49-F238E27FC236}">
                <a16:creationId xmlns:a16="http://schemas.microsoft.com/office/drawing/2014/main" id="{DAE9C3CB-F23F-4FF0-9BCA-F67029587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5424" y="2726187"/>
            <a:ext cx="1877054" cy="37541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p.userapi.com/c849136/v849136063/15fd3a/jsMeZ85_YMw.jpg">
            <a:extLst>
              <a:ext uri="{FF2B5EF4-FFF2-40B4-BE49-F238E27FC236}">
                <a16:creationId xmlns:a16="http://schemas.microsoft.com/office/drawing/2014/main" id="{8C943327-22E8-4104-9184-CF869CE13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639" y="2689615"/>
            <a:ext cx="1998819"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60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9208CB-54AC-4DAE-B0DD-9A6B00233C21}"/>
              </a:ext>
            </a:extLst>
          </p:cNvPr>
          <p:cNvSpPr>
            <a:spLocks noGrp="1"/>
          </p:cNvSpPr>
          <p:nvPr>
            <p:ph type="title"/>
          </p:nvPr>
        </p:nvSpPr>
        <p:spPr/>
        <p:txBody>
          <a:bodyPr/>
          <a:lstStyle/>
          <a:p>
            <a:pPr algn="ctr"/>
            <a:r>
              <a:rPr lang="ru-RU" dirty="0"/>
              <a:t>Применение установки</a:t>
            </a:r>
          </a:p>
        </p:txBody>
      </p:sp>
      <p:sp>
        <p:nvSpPr>
          <p:cNvPr id="3" name="Объект 2">
            <a:extLst>
              <a:ext uri="{FF2B5EF4-FFF2-40B4-BE49-F238E27FC236}">
                <a16:creationId xmlns:a16="http://schemas.microsoft.com/office/drawing/2014/main" id="{0C2FFB79-97E4-4277-BEBD-23497143FB85}"/>
              </a:ext>
            </a:extLst>
          </p:cNvPr>
          <p:cNvSpPr>
            <a:spLocks noGrp="1"/>
          </p:cNvSpPr>
          <p:nvPr>
            <p:ph idx="1"/>
          </p:nvPr>
        </p:nvSpPr>
        <p:spPr/>
        <p:txBody>
          <a:bodyPr/>
          <a:lstStyle/>
          <a:p>
            <a:r>
              <a:rPr lang="ru-RU" dirty="0"/>
              <a:t>Использование в обучении.</a:t>
            </a:r>
          </a:p>
          <a:p>
            <a:r>
              <a:rPr lang="ru-RU" dirty="0"/>
              <a:t>Частное пользование - любительский лазерный станок с дружелюбным пользовательским интерфейсом, а также возможностью модификации.</a:t>
            </a:r>
          </a:p>
          <a:p>
            <a:r>
              <a:rPr lang="ru-RU" dirty="0"/>
              <a:t>Аналогия с вендинговыми автоматами – установка находится в общедоступном месте (торговый центр), в которой пользователь может изготовить собственное изделие за деньги.</a:t>
            </a:r>
            <a:endParaRPr lang="en-US" dirty="0"/>
          </a:p>
          <a:p>
            <a:r>
              <a:rPr lang="ru-RU" dirty="0"/>
              <a:t>Масштабирование до использования в реальном производстве.</a:t>
            </a:r>
          </a:p>
          <a:p>
            <a:endParaRPr lang="ru-RU" dirty="0"/>
          </a:p>
        </p:txBody>
      </p:sp>
    </p:spTree>
    <p:extLst>
      <p:ext uri="{BB962C8B-B14F-4D97-AF65-F5344CB8AC3E}">
        <p14:creationId xmlns:p14="http://schemas.microsoft.com/office/powerpoint/2010/main" val="184032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B23830-EAA5-4919-8ECD-9FE3CD99635E}"/>
              </a:ext>
            </a:extLst>
          </p:cNvPr>
          <p:cNvSpPr>
            <a:spLocks noGrp="1"/>
          </p:cNvSpPr>
          <p:nvPr>
            <p:ph type="title"/>
          </p:nvPr>
        </p:nvSpPr>
        <p:spPr>
          <a:xfrm>
            <a:off x="838200" y="2675731"/>
            <a:ext cx="10515600" cy="1325563"/>
          </a:xfrm>
        </p:spPr>
        <p:txBody>
          <a:bodyPr/>
          <a:lstStyle/>
          <a:p>
            <a:pPr algn="ctr"/>
            <a:r>
              <a:rPr lang="ru-RU" dirty="0"/>
              <a:t>Спасибо за внимание </a:t>
            </a:r>
          </a:p>
        </p:txBody>
      </p:sp>
      <p:sp>
        <p:nvSpPr>
          <p:cNvPr id="3" name="Объект 2">
            <a:extLst>
              <a:ext uri="{FF2B5EF4-FFF2-40B4-BE49-F238E27FC236}">
                <a16:creationId xmlns:a16="http://schemas.microsoft.com/office/drawing/2014/main" id="{88D56AE0-EA90-4EF6-8956-03A5F8210DA7}"/>
              </a:ext>
            </a:extLst>
          </p:cNvPr>
          <p:cNvSpPr>
            <a:spLocks noGrp="1"/>
          </p:cNvSpPr>
          <p:nvPr>
            <p:ph idx="1"/>
          </p:nvPr>
        </p:nvSpPr>
        <p:spPr/>
        <p:txBody>
          <a:bodyPr/>
          <a:lstStyle/>
          <a:p>
            <a:endParaRPr lang="ru-RU"/>
          </a:p>
        </p:txBody>
      </p:sp>
    </p:spTree>
    <p:extLst>
      <p:ext uri="{BB962C8B-B14F-4D97-AF65-F5344CB8AC3E}">
        <p14:creationId xmlns:p14="http://schemas.microsoft.com/office/powerpoint/2010/main" val="426600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0CFB92-0BDD-44FF-99B8-E37C4E2FFDA0}"/>
              </a:ext>
            </a:extLst>
          </p:cNvPr>
          <p:cNvSpPr>
            <a:spLocks noGrp="1"/>
          </p:cNvSpPr>
          <p:nvPr>
            <p:ph type="title"/>
          </p:nvPr>
        </p:nvSpPr>
        <p:spPr/>
        <p:txBody>
          <a:bodyPr/>
          <a:lstStyle/>
          <a:p>
            <a:r>
              <a:rPr lang="ru-RU" dirty="0"/>
              <a:t>Проблема</a:t>
            </a:r>
          </a:p>
        </p:txBody>
      </p:sp>
      <p:sp>
        <p:nvSpPr>
          <p:cNvPr id="3" name="Объект 2">
            <a:extLst>
              <a:ext uri="{FF2B5EF4-FFF2-40B4-BE49-F238E27FC236}">
                <a16:creationId xmlns:a16="http://schemas.microsoft.com/office/drawing/2014/main" id="{9601F5B6-F8BF-456D-859F-140640126EE4}"/>
              </a:ext>
            </a:extLst>
          </p:cNvPr>
          <p:cNvSpPr>
            <a:spLocks noGrp="1"/>
          </p:cNvSpPr>
          <p:nvPr>
            <p:ph idx="1"/>
          </p:nvPr>
        </p:nvSpPr>
        <p:spPr/>
        <p:txBody>
          <a:bodyPr/>
          <a:lstStyle/>
          <a:p>
            <a:r>
              <a:rPr lang="ru-RU" dirty="0"/>
              <a:t>В наше время такие технологии как станки с ЧПУ (3</a:t>
            </a:r>
            <a:r>
              <a:rPr lang="en-US" dirty="0"/>
              <a:t>d </a:t>
            </a:r>
            <a:r>
              <a:rPr lang="ru-RU" dirty="0"/>
              <a:t>печать, лазерная резка) имеют такие проблемы, как недоступность для юзеров, а также жесткие ограничения по используемым данным (необходимо строго подгонять свои файлы под стандарты самостоятельно). На рынке сложилась такая ситуация, что пользователю не остаётся выбора, кроме как пользоваться дорогостоящими услугами фирм цифровой печати, либо приобретать ещё более дорогой станок или принтер (13 – 20 </a:t>
            </a:r>
            <a:r>
              <a:rPr lang="ru-RU" dirty="0" err="1"/>
              <a:t>т.р</a:t>
            </a:r>
            <a:r>
              <a:rPr lang="ru-RU" dirty="0"/>
              <a:t>). Мы  стараемся продемонстрировать, что данные технологии могут быть доступными для всех пользователей, а именно простыми и недорогими.</a:t>
            </a:r>
          </a:p>
        </p:txBody>
      </p:sp>
    </p:spTree>
    <p:extLst>
      <p:ext uri="{BB962C8B-B14F-4D97-AF65-F5344CB8AC3E}">
        <p14:creationId xmlns:p14="http://schemas.microsoft.com/office/powerpoint/2010/main" val="388769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54539A-0BAA-4E7A-802E-FCA958BEEA38}"/>
              </a:ext>
            </a:extLst>
          </p:cNvPr>
          <p:cNvSpPr>
            <a:spLocks noGrp="1"/>
          </p:cNvSpPr>
          <p:nvPr>
            <p:ph type="title"/>
          </p:nvPr>
        </p:nvSpPr>
        <p:spPr/>
        <p:txBody>
          <a:bodyPr/>
          <a:lstStyle/>
          <a:p>
            <a:pPr algn="ctr"/>
            <a:r>
              <a:rPr lang="ru-RU" dirty="0"/>
              <a:t>Техническое задание</a:t>
            </a:r>
          </a:p>
        </p:txBody>
      </p:sp>
      <p:sp>
        <p:nvSpPr>
          <p:cNvPr id="3" name="Объект 2">
            <a:extLst>
              <a:ext uri="{FF2B5EF4-FFF2-40B4-BE49-F238E27FC236}">
                <a16:creationId xmlns:a16="http://schemas.microsoft.com/office/drawing/2014/main" id="{36D3502A-C5DD-4CF4-94F3-A3D9CBE110AA}"/>
              </a:ext>
            </a:extLst>
          </p:cNvPr>
          <p:cNvSpPr>
            <a:spLocks noGrp="1"/>
          </p:cNvSpPr>
          <p:nvPr>
            <p:ph idx="1"/>
          </p:nvPr>
        </p:nvSpPr>
        <p:spPr/>
        <p:txBody>
          <a:bodyPr/>
          <a:lstStyle/>
          <a:p>
            <a:r>
              <a:rPr lang="ru-RU" dirty="0"/>
              <a:t>Собрать лазерную установку на универсальном станке, используемую для гравировки.</a:t>
            </a:r>
          </a:p>
          <a:p>
            <a:r>
              <a:rPr lang="ru-RU" dirty="0"/>
              <a:t>Создать </a:t>
            </a:r>
            <a:r>
              <a:rPr lang="en-US" dirty="0"/>
              <a:t>online</a:t>
            </a:r>
            <a:r>
              <a:rPr lang="ru-RU" dirty="0"/>
              <a:t> – платформу, для дистанционного управления  станком, использующую облачный сервис </a:t>
            </a:r>
            <a:r>
              <a:rPr lang="en-US" dirty="0" err="1"/>
              <a:t>Rightech</a:t>
            </a:r>
            <a:r>
              <a:rPr lang="ru-RU" dirty="0"/>
              <a:t>. </a:t>
            </a:r>
          </a:p>
          <a:p>
            <a:r>
              <a:rPr lang="ru-RU" dirty="0"/>
              <a:t>Приспособление универсального станка для сборки различных установок (чертёжник, принтер на кофе).</a:t>
            </a:r>
          </a:p>
          <a:p>
            <a:r>
              <a:rPr lang="ru-RU" dirty="0"/>
              <a:t>Добавить возможность загружать фото на печать пользовательских форматов (например </a:t>
            </a:r>
            <a:r>
              <a:rPr lang="en-US" dirty="0"/>
              <a:t>jpeg</a:t>
            </a:r>
            <a:r>
              <a:rPr lang="ru-RU" dirty="0"/>
              <a:t>), который будет автоматически конвертироваться в машинный формат.</a:t>
            </a:r>
          </a:p>
        </p:txBody>
      </p:sp>
    </p:spTree>
    <p:extLst>
      <p:ext uri="{BB962C8B-B14F-4D97-AF65-F5344CB8AC3E}">
        <p14:creationId xmlns:p14="http://schemas.microsoft.com/office/powerpoint/2010/main" val="4232728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2CE634-0A9F-48F1-91A1-586EE56DDEE6}"/>
              </a:ext>
            </a:extLst>
          </p:cNvPr>
          <p:cNvSpPr>
            <a:spLocks noGrp="1"/>
          </p:cNvSpPr>
          <p:nvPr>
            <p:ph type="title"/>
          </p:nvPr>
        </p:nvSpPr>
        <p:spPr>
          <a:xfrm>
            <a:off x="4965430" y="629268"/>
            <a:ext cx="6586491" cy="1286160"/>
          </a:xfrm>
        </p:spPr>
        <p:txBody>
          <a:bodyPr anchor="b">
            <a:normAutofit/>
          </a:bodyPr>
          <a:lstStyle/>
          <a:p>
            <a:r>
              <a:rPr lang="ru-RU" sz="4100"/>
              <a:t>Используемые материалы и программы  </a:t>
            </a:r>
          </a:p>
        </p:txBody>
      </p:sp>
      <p:pic>
        <p:nvPicPr>
          <p:cNvPr id="2050" name="Picture 2" descr="https://pp.userapi.com/c850616/v850616370/e4b13/Y6dP0NUhVP4.jpg">
            <a:extLst>
              <a:ext uri="{FF2B5EF4-FFF2-40B4-BE49-F238E27FC236}">
                <a16:creationId xmlns:a16="http://schemas.microsoft.com/office/drawing/2014/main" id="{3C36E28F-0023-49FB-996C-225C52AB6D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2" r="6403"/>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052" name="Straight Connector 13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4A148"/>
            </a:solidFill>
          </a:ln>
        </p:spPr>
        <p:style>
          <a:lnRef idx="1">
            <a:schemeClr val="accent1"/>
          </a:lnRef>
          <a:fillRef idx="0">
            <a:schemeClr val="accent1"/>
          </a:fillRef>
          <a:effectRef idx="0">
            <a:schemeClr val="accent1"/>
          </a:effectRef>
          <a:fontRef idx="minor">
            <a:schemeClr val="tx1"/>
          </a:fontRef>
        </p:style>
      </p:cxnSp>
      <p:sp>
        <p:nvSpPr>
          <p:cNvPr id="3" name="Объект 2">
            <a:extLst>
              <a:ext uri="{FF2B5EF4-FFF2-40B4-BE49-F238E27FC236}">
                <a16:creationId xmlns:a16="http://schemas.microsoft.com/office/drawing/2014/main" id="{589A79DC-9D43-4502-9BD4-E4B05330C7C3}"/>
              </a:ext>
            </a:extLst>
          </p:cNvPr>
          <p:cNvSpPr>
            <a:spLocks noGrp="1"/>
          </p:cNvSpPr>
          <p:nvPr>
            <p:ph idx="1"/>
          </p:nvPr>
        </p:nvSpPr>
        <p:spPr>
          <a:xfrm>
            <a:off x="4965431" y="2438400"/>
            <a:ext cx="6586489" cy="3785419"/>
          </a:xfrm>
        </p:spPr>
        <p:txBody>
          <a:bodyPr>
            <a:normAutofit/>
          </a:bodyPr>
          <a:lstStyle/>
          <a:p>
            <a:r>
              <a:rPr lang="ru-RU" sz="2000"/>
              <a:t>Состав прототипа :</a:t>
            </a:r>
          </a:p>
          <a:p>
            <a:pPr lvl="1"/>
            <a:r>
              <a:rPr lang="ru-RU" sz="2000"/>
              <a:t>Лазер мощностью 1000</a:t>
            </a:r>
            <a:r>
              <a:rPr lang="en-US" sz="2000"/>
              <a:t> mW</a:t>
            </a:r>
          </a:p>
          <a:p>
            <a:pPr lvl="1"/>
            <a:r>
              <a:rPr lang="ru-RU" sz="2000"/>
              <a:t>Каркас из алюминиевого профиля</a:t>
            </a:r>
          </a:p>
          <a:p>
            <a:pPr lvl="1"/>
            <a:r>
              <a:rPr lang="ru-RU" sz="2000"/>
              <a:t>2 шаговых электродвигателя</a:t>
            </a:r>
          </a:p>
          <a:p>
            <a:pPr lvl="1"/>
            <a:r>
              <a:rPr lang="ru-RU" sz="2000"/>
              <a:t>Кожух для электроники со степенью защиты </a:t>
            </a:r>
            <a:r>
              <a:rPr lang="en-US" sz="2000"/>
              <a:t>IP5</a:t>
            </a:r>
            <a:r>
              <a:rPr lang="ru-RU" sz="2000"/>
              <a:t>4</a:t>
            </a:r>
          </a:p>
          <a:p>
            <a:pPr lvl="1"/>
            <a:r>
              <a:rPr lang="ru-RU" sz="2000"/>
              <a:t>Электроника установки состоит</a:t>
            </a:r>
            <a:r>
              <a:rPr lang="en-US" sz="2000"/>
              <a:t>:</a:t>
            </a:r>
            <a:endParaRPr lang="ru-RU" sz="2000"/>
          </a:p>
          <a:p>
            <a:pPr lvl="2"/>
            <a:r>
              <a:rPr lang="ru-RU"/>
              <a:t>Плата </a:t>
            </a:r>
            <a:r>
              <a:rPr lang="en-US"/>
              <a:t>kfb30</a:t>
            </a:r>
          </a:p>
          <a:p>
            <a:pPr lvl="2"/>
            <a:r>
              <a:rPr lang="ru-RU"/>
              <a:t>Дисплей</a:t>
            </a:r>
          </a:p>
        </p:txBody>
      </p:sp>
    </p:spTree>
    <p:extLst>
      <p:ext uri="{BB962C8B-B14F-4D97-AF65-F5344CB8AC3E}">
        <p14:creationId xmlns:p14="http://schemas.microsoft.com/office/powerpoint/2010/main" val="3162183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B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0E63B12D-2F36-4FA8-B6A9-5E9E268D0365}"/>
              </a:ext>
            </a:extLst>
          </p:cNvPr>
          <p:cNvSpPr>
            <a:spLocks noGrp="1"/>
          </p:cNvSpPr>
          <p:nvPr>
            <p:ph type="title"/>
          </p:nvPr>
        </p:nvSpPr>
        <p:spPr>
          <a:xfrm>
            <a:off x="524256" y="4767072"/>
            <a:ext cx="6594189" cy="1625210"/>
          </a:xfrm>
        </p:spPr>
        <p:txBody>
          <a:bodyPr>
            <a:normAutofit/>
          </a:bodyPr>
          <a:lstStyle/>
          <a:p>
            <a:pPr algn="r"/>
            <a:r>
              <a:rPr lang="ru-RU">
                <a:solidFill>
                  <a:srgbClr val="FFFFFF"/>
                </a:solidFill>
              </a:rPr>
              <a:t>Используемые материалы и программы </a:t>
            </a:r>
          </a:p>
        </p:txBody>
      </p:sp>
      <p:pic>
        <p:nvPicPr>
          <p:cNvPr id="4098" name="Picture 2" descr="https://pp.userapi.com/c845221/v845221080/1ce829/Xo69xJ4gltA.jpg">
            <a:extLst>
              <a:ext uri="{FF2B5EF4-FFF2-40B4-BE49-F238E27FC236}">
                <a16:creationId xmlns:a16="http://schemas.microsoft.com/office/drawing/2014/main" id="{852CC26A-9D70-426D-98B3-7F4D5BA63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E1351BBF-89B5-4216-9D9E-47F8DD3712A2}"/>
              </a:ext>
            </a:extLst>
          </p:cNvPr>
          <p:cNvSpPr>
            <a:spLocks noGrp="1"/>
          </p:cNvSpPr>
          <p:nvPr>
            <p:ph idx="1"/>
          </p:nvPr>
        </p:nvSpPr>
        <p:spPr>
          <a:xfrm>
            <a:off x="8029319" y="917725"/>
            <a:ext cx="3424739" cy="4852362"/>
          </a:xfrm>
        </p:spPr>
        <p:txBody>
          <a:bodyPr anchor="ctr">
            <a:normAutofit/>
          </a:bodyPr>
          <a:lstStyle/>
          <a:p>
            <a:r>
              <a:rPr lang="ru-RU" sz="2000" dirty="0">
                <a:solidFill>
                  <a:srgbClr val="FFFFFF"/>
                </a:solidFill>
              </a:rPr>
              <a:t>Состав софта</a:t>
            </a:r>
            <a:r>
              <a:rPr lang="en-US" sz="2000" dirty="0">
                <a:solidFill>
                  <a:srgbClr val="FFFFFF"/>
                </a:solidFill>
              </a:rPr>
              <a:t>:</a:t>
            </a:r>
          </a:p>
          <a:p>
            <a:pPr lvl="1"/>
            <a:r>
              <a:rPr lang="ru-RU" sz="2000" dirty="0">
                <a:solidFill>
                  <a:srgbClr val="FFFFFF"/>
                </a:solidFill>
              </a:rPr>
              <a:t>Бот </a:t>
            </a:r>
            <a:r>
              <a:rPr lang="ru-RU" sz="2000" dirty="0" err="1">
                <a:solidFill>
                  <a:srgbClr val="FFFFFF"/>
                </a:solidFill>
              </a:rPr>
              <a:t>Вконтакте</a:t>
            </a:r>
            <a:r>
              <a:rPr lang="ru-RU" sz="2000" dirty="0">
                <a:solidFill>
                  <a:srgbClr val="FFFFFF"/>
                </a:solidFill>
              </a:rPr>
              <a:t> </a:t>
            </a:r>
            <a:r>
              <a:rPr lang="en-US" sz="2000" dirty="0">
                <a:solidFill>
                  <a:srgbClr val="FFFFFF"/>
                </a:solidFill>
              </a:rPr>
              <a:t>/</a:t>
            </a:r>
            <a:r>
              <a:rPr lang="ru-RU" sz="2000" dirty="0">
                <a:solidFill>
                  <a:srgbClr val="FFFFFF"/>
                </a:solidFill>
              </a:rPr>
              <a:t> </a:t>
            </a:r>
            <a:r>
              <a:rPr lang="en-US" sz="2000" dirty="0">
                <a:solidFill>
                  <a:srgbClr val="FFFFFF"/>
                </a:solidFill>
              </a:rPr>
              <a:t>Android </a:t>
            </a:r>
            <a:r>
              <a:rPr lang="ru-RU" sz="2000" dirty="0">
                <a:solidFill>
                  <a:srgbClr val="FFFFFF"/>
                </a:solidFill>
              </a:rPr>
              <a:t>приложение на </a:t>
            </a:r>
            <a:r>
              <a:rPr lang="en-US" sz="2000" dirty="0">
                <a:solidFill>
                  <a:srgbClr val="FFFFFF"/>
                </a:solidFill>
              </a:rPr>
              <a:t>Java</a:t>
            </a:r>
            <a:r>
              <a:rPr lang="ru-RU" sz="2000" dirty="0">
                <a:solidFill>
                  <a:srgbClr val="FFFFFF"/>
                </a:solidFill>
              </a:rPr>
              <a:t> отправляющее команды в облако</a:t>
            </a:r>
          </a:p>
          <a:p>
            <a:pPr lvl="1"/>
            <a:r>
              <a:rPr lang="ru-RU" sz="2000" dirty="0">
                <a:solidFill>
                  <a:srgbClr val="FFFFFF"/>
                </a:solidFill>
              </a:rPr>
              <a:t>Облачный сервис </a:t>
            </a:r>
            <a:r>
              <a:rPr lang="en-US" sz="2000" dirty="0" err="1">
                <a:solidFill>
                  <a:srgbClr val="FFFFFF"/>
                </a:solidFill>
              </a:rPr>
              <a:t>Rightech</a:t>
            </a:r>
            <a:endParaRPr lang="ru-RU" sz="2000" dirty="0">
              <a:solidFill>
                <a:srgbClr val="FFFFFF"/>
              </a:solidFill>
            </a:endParaRPr>
          </a:p>
          <a:p>
            <a:pPr lvl="1"/>
            <a:r>
              <a:rPr lang="ru-RU" sz="2000" dirty="0">
                <a:solidFill>
                  <a:srgbClr val="FFFFFF"/>
                </a:solidFill>
              </a:rPr>
              <a:t>Программа на </a:t>
            </a:r>
            <a:r>
              <a:rPr lang="en-US" sz="2000" dirty="0">
                <a:solidFill>
                  <a:srgbClr val="FFFFFF"/>
                </a:solidFill>
              </a:rPr>
              <a:t>python, </a:t>
            </a:r>
            <a:r>
              <a:rPr lang="ru-RU" sz="2000" dirty="0">
                <a:solidFill>
                  <a:srgbClr val="FFFFFF"/>
                </a:solidFill>
              </a:rPr>
              <a:t>получающий команды из облака</a:t>
            </a:r>
            <a:endParaRPr lang="en-US" sz="2000" dirty="0">
              <a:solidFill>
                <a:srgbClr val="FFFFFF"/>
              </a:solidFill>
            </a:endParaRPr>
          </a:p>
          <a:p>
            <a:pPr lvl="1"/>
            <a:r>
              <a:rPr lang="ru-RU" sz="2000" dirty="0">
                <a:solidFill>
                  <a:srgbClr val="FFFFFF"/>
                </a:solidFill>
              </a:rPr>
              <a:t>Программа для микроконтроллера на </a:t>
            </a:r>
            <a:r>
              <a:rPr lang="en-US" sz="2000" dirty="0">
                <a:solidFill>
                  <a:srgbClr val="FFFFFF"/>
                </a:solidFill>
              </a:rPr>
              <a:t>C++</a:t>
            </a:r>
            <a:endParaRPr lang="ru-RU" sz="2000" dirty="0">
              <a:solidFill>
                <a:srgbClr val="FFFFFF"/>
              </a:solidFill>
            </a:endParaRPr>
          </a:p>
        </p:txBody>
      </p:sp>
    </p:spTree>
    <p:extLst>
      <p:ext uri="{BB962C8B-B14F-4D97-AF65-F5344CB8AC3E}">
        <p14:creationId xmlns:p14="http://schemas.microsoft.com/office/powerpoint/2010/main" val="186906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2DE3F-DEC3-4688-9493-AEDB7A3A0F4F}"/>
              </a:ext>
            </a:extLst>
          </p:cNvPr>
          <p:cNvSpPr>
            <a:spLocks noGrp="1"/>
          </p:cNvSpPr>
          <p:nvPr>
            <p:ph type="title"/>
          </p:nvPr>
        </p:nvSpPr>
        <p:spPr/>
        <p:txBody>
          <a:bodyPr/>
          <a:lstStyle/>
          <a:p>
            <a:pPr algn="ctr"/>
            <a:r>
              <a:rPr lang="ru-RU" dirty="0"/>
              <a:t>Схема </a:t>
            </a:r>
          </a:p>
        </p:txBody>
      </p:sp>
      <p:sp>
        <p:nvSpPr>
          <p:cNvPr id="6" name="Объект 5">
            <a:extLst>
              <a:ext uri="{FF2B5EF4-FFF2-40B4-BE49-F238E27FC236}">
                <a16:creationId xmlns:a16="http://schemas.microsoft.com/office/drawing/2014/main" id="{14D6704F-8020-4DFC-B16D-13486C551041}"/>
              </a:ext>
            </a:extLst>
          </p:cNvPr>
          <p:cNvSpPr>
            <a:spLocks noGrp="1"/>
          </p:cNvSpPr>
          <p:nvPr>
            <p:ph idx="1"/>
          </p:nvPr>
        </p:nvSpPr>
        <p:spPr/>
        <p:txBody>
          <a:bodyPr/>
          <a:lstStyle/>
          <a:p>
            <a:endParaRPr lang="ru-RU"/>
          </a:p>
        </p:txBody>
      </p:sp>
      <p:pic>
        <p:nvPicPr>
          <p:cNvPr id="7" name="Рисунок 6">
            <a:extLst>
              <a:ext uri="{FF2B5EF4-FFF2-40B4-BE49-F238E27FC236}">
                <a16:creationId xmlns:a16="http://schemas.microsoft.com/office/drawing/2014/main" id="{B6B0A5D0-39AB-4A28-912B-14E9FD60515C}"/>
              </a:ext>
            </a:extLst>
          </p:cNvPr>
          <p:cNvPicPr>
            <a:picLocks noChangeAspect="1"/>
          </p:cNvPicPr>
          <p:nvPr/>
        </p:nvPicPr>
        <p:blipFill>
          <a:blip r:embed="rId2"/>
          <a:stretch>
            <a:fillRect/>
          </a:stretch>
        </p:blipFill>
        <p:spPr>
          <a:xfrm>
            <a:off x="1524000" y="2528887"/>
            <a:ext cx="9144000" cy="1800225"/>
          </a:xfrm>
          <a:prstGeom prst="rect">
            <a:avLst/>
          </a:prstGeom>
        </p:spPr>
      </p:pic>
    </p:spTree>
    <p:extLst>
      <p:ext uri="{BB962C8B-B14F-4D97-AF65-F5344CB8AC3E}">
        <p14:creationId xmlns:p14="http://schemas.microsoft.com/office/powerpoint/2010/main" val="487546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9A5C63-C9BA-42B4-9054-1DBF0339596C}"/>
              </a:ext>
            </a:extLst>
          </p:cNvPr>
          <p:cNvSpPr>
            <a:spLocks noGrp="1"/>
          </p:cNvSpPr>
          <p:nvPr>
            <p:ph type="title"/>
          </p:nvPr>
        </p:nvSpPr>
        <p:spPr>
          <a:xfrm>
            <a:off x="648929" y="629266"/>
            <a:ext cx="5127031" cy="1676603"/>
          </a:xfrm>
        </p:spPr>
        <p:txBody>
          <a:bodyPr>
            <a:normAutofit/>
          </a:bodyPr>
          <a:lstStyle/>
          <a:p>
            <a:r>
              <a:rPr lang="ru-RU" dirty="0"/>
              <a:t>Результат</a:t>
            </a:r>
            <a:endParaRPr lang="ru-RU"/>
          </a:p>
        </p:txBody>
      </p:sp>
      <p:sp>
        <p:nvSpPr>
          <p:cNvPr id="3" name="Объект 2">
            <a:extLst>
              <a:ext uri="{FF2B5EF4-FFF2-40B4-BE49-F238E27FC236}">
                <a16:creationId xmlns:a16="http://schemas.microsoft.com/office/drawing/2014/main" id="{C68CC668-50F6-4329-A400-430954F79FF4}"/>
              </a:ext>
            </a:extLst>
          </p:cNvPr>
          <p:cNvSpPr>
            <a:spLocks noGrp="1"/>
          </p:cNvSpPr>
          <p:nvPr>
            <p:ph idx="1"/>
          </p:nvPr>
        </p:nvSpPr>
        <p:spPr>
          <a:xfrm>
            <a:off x="648930" y="2438400"/>
            <a:ext cx="5127029" cy="3785419"/>
          </a:xfrm>
        </p:spPr>
        <p:txBody>
          <a:bodyPr>
            <a:normAutofit/>
          </a:bodyPr>
          <a:lstStyle/>
          <a:p>
            <a:r>
              <a:rPr lang="ru-RU" sz="2000" dirty="0"/>
              <a:t>Рабочий прототип лазерного станка (мощности лазера недостаточно для гравировки или резки) с использованием облачного сервиса и возможностью замены насадок (создана насадка для рисования мелкодисперсным веществом): </a:t>
            </a:r>
          </a:p>
        </p:txBody>
      </p:sp>
      <p:pic>
        <p:nvPicPr>
          <p:cNvPr id="6148" name="Picture 4" descr="https://pp.userapi.com/c851232/v851232670/e591d/ax1JeHwRpBE.jpg">
            <a:extLst>
              <a:ext uri="{FF2B5EF4-FFF2-40B4-BE49-F238E27FC236}">
                <a16:creationId xmlns:a16="http://schemas.microsoft.com/office/drawing/2014/main" id="{35513009-0642-4F99-9546-18DA15312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00"/>
          <a:stretch/>
        </p:blipFill>
        <p:spPr bwMode="auto">
          <a:xfrm>
            <a:off x="6090612" y="10"/>
            <a:ext cx="6101387"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98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74C65F-481D-44A8-8C2A-402FA66CBE7F}"/>
              </a:ext>
            </a:extLst>
          </p:cNvPr>
          <p:cNvSpPr>
            <a:spLocks noGrp="1"/>
          </p:cNvSpPr>
          <p:nvPr>
            <p:ph type="title"/>
          </p:nvPr>
        </p:nvSpPr>
        <p:spPr/>
        <p:txBody>
          <a:bodyPr/>
          <a:lstStyle/>
          <a:p>
            <a:pPr algn="ctr"/>
            <a:r>
              <a:rPr lang="ru-RU" dirty="0"/>
              <a:t>Пример работы</a:t>
            </a:r>
          </a:p>
        </p:txBody>
      </p:sp>
      <p:pic>
        <p:nvPicPr>
          <p:cNvPr id="7" name="WhatsApp Video 2019-03-24 at 11.40.22">
            <a:hlinkClick r:id="" action="ppaction://media"/>
            <a:extLst>
              <a:ext uri="{FF2B5EF4-FFF2-40B4-BE49-F238E27FC236}">
                <a16:creationId xmlns:a16="http://schemas.microsoft.com/office/drawing/2014/main" id="{73F8EC96-AC68-4FDA-A13D-C6788229BC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2663" y="1825625"/>
            <a:ext cx="7686675" cy="4351338"/>
          </a:xfrm>
        </p:spPr>
      </p:pic>
    </p:spTree>
    <p:extLst>
      <p:ext uri="{BB962C8B-B14F-4D97-AF65-F5344CB8AC3E}">
        <p14:creationId xmlns:p14="http://schemas.microsoft.com/office/powerpoint/2010/main" val="254942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58EA114-1592-47AE-A4AD-ECFA49329A9A}"/>
              </a:ext>
            </a:extLst>
          </p:cNvPr>
          <p:cNvSpPr>
            <a:spLocks noGrp="1"/>
          </p:cNvSpPr>
          <p:nvPr>
            <p:ph type="title"/>
          </p:nvPr>
        </p:nvSpPr>
        <p:spPr>
          <a:xfrm>
            <a:off x="5073800" y="3927072"/>
            <a:ext cx="6465287" cy="1516014"/>
          </a:xfrm>
        </p:spPr>
        <p:txBody>
          <a:bodyPr vert="horz" lIns="91440" tIns="45720" rIns="91440" bIns="45720" rtlCol="0" anchor="b">
            <a:normAutofit fontScale="90000"/>
          </a:bodyPr>
          <a:lstStyle/>
          <a:p>
            <a:r>
              <a:rPr lang="ru-RU" sz="4800" kern="1200" dirty="0">
                <a:solidFill>
                  <a:srgbClr val="FFFFFF"/>
                </a:solidFill>
                <a:latin typeface="+mj-lt"/>
                <a:ea typeface="+mj-ea"/>
                <a:cs typeface="+mj-cs"/>
              </a:rPr>
              <a:t>Установка – двухосная система с дистанционным управлением</a:t>
            </a:r>
            <a:endParaRPr lang="en-US" sz="4800" kern="1200" dirty="0">
              <a:solidFill>
                <a:srgbClr val="FFFFFF"/>
              </a:solidFill>
              <a:latin typeface="+mj-lt"/>
              <a:ea typeface="+mj-ea"/>
              <a:cs typeface="+mj-cs"/>
            </a:endParaRPr>
          </a:p>
        </p:txBody>
      </p:sp>
      <p:cxnSp>
        <p:nvCxnSpPr>
          <p:cNvPr id="75" name="Straight Connector 74">
            <a:extLst>
              <a:ext uri="{FF2B5EF4-FFF2-40B4-BE49-F238E27FC236}">
                <a16:creationId xmlns:a16="http://schemas.microsoft.com/office/drawing/2014/main" id="{CC94CBDB-A76C-499E-95AB-C0A049E315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170" name="Picture 2" descr="https://pp.userapi.com/c851232/v851232670/e590b/7V_Evc7OyNY.jpg">
            <a:extLst>
              <a:ext uri="{FF2B5EF4-FFF2-40B4-BE49-F238E27FC236}">
                <a16:creationId xmlns:a16="http://schemas.microsoft.com/office/drawing/2014/main" id="{2ABF856F-1F40-4CA9-9CD1-EE3B7CDA0FA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37" r="-2" b="-2"/>
          <a:stretch/>
        </p:blipFill>
        <p:spPr bwMode="auto">
          <a:xfrm>
            <a:off x="317635" y="321733"/>
            <a:ext cx="4160452" cy="621453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pp.userapi.com/c850124/v850124371/106dbf/iyi9nmg6dhA.jpg">
            <a:extLst>
              <a:ext uri="{FF2B5EF4-FFF2-40B4-BE49-F238E27FC236}">
                <a16:creationId xmlns:a16="http://schemas.microsoft.com/office/drawing/2014/main" id="{773D01C6-713D-426C-82DE-6ED487286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73" r="2" b="23853"/>
          <a:stretch/>
        </p:blipFill>
        <p:spPr bwMode="auto">
          <a:xfrm>
            <a:off x="4654296" y="299363"/>
            <a:ext cx="7217085" cy="300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33880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345</Words>
  <Application>Microsoft Office PowerPoint</Application>
  <PresentationFormat>Широкоэкранный</PresentationFormat>
  <Paragraphs>38</Paragraphs>
  <Slides>12</Slides>
  <Notes>0</Notes>
  <HiddenSlides>0</HiddenSlides>
  <MMClips>1</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12</vt:i4>
      </vt:variant>
    </vt:vector>
  </HeadingPairs>
  <TitlesOfParts>
    <vt:vector size="16" baseType="lpstr">
      <vt:lpstr>Arial</vt:lpstr>
      <vt:lpstr>Calibri</vt:lpstr>
      <vt:lpstr>Calibri Light</vt:lpstr>
      <vt:lpstr>Тема Office</vt:lpstr>
      <vt:lpstr>Создание программно-аппаратного прототипа цифровой лазерной фабрики</vt:lpstr>
      <vt:lpstr>Проблема</vt:lpstr>
      <vt:lpstr>Техническое задание</vt:lpstr>
      <vt:lpstr>Используемые материалы и программы  </vt:lpstr>
      <vt:lpstr>Используемые материалы и программы </vt:lpstr>
      <vt:lpstr>Схема </vt:lpstr>
      <vt:lpstr>Результат</vt:lpstr>
      <vt:lpstr>Пример работы</vt:lpstr>
      <vt:lpstr>Установка – двухосная система с дистанционным управлением</vt:lpstr>
      <vt:lpstr>Взаимодействие с пользователем  </vt:lpstr>
      <vt:lpstr>Применение установки</vt:lpstr>
      <vt:lpstr>Спасибо за внимание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Создание программно-аппаратного прототипа цифровой лазерной фабрики</dc:title>
  <dc:creator>Дурнев Андрей Алексеевич</dc:creator>
  <cp:lastModifiedBy>Дурнев Андрей Алексеевич</cp:lastModifiedBy>
  <cp:revision>8</cp:revision>
  <dcterms:created xsi:type="dcterms:W3CDTF">2019-03-24T08:25:35Z</dcterms:created>
  <dcterms:modified xsi:type="dcterms:W3CDTF">2019-03-24T10:17:03Z</dcterms:modified>
</cp:coreProperties>
</file>